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2E4860-53EF-F840-8548-C3F73F424111}" type="datetimeFigureOut">
              <a:rPr lang="en-US" smtClean="0"/>
              <a:t>6/6/21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FD97C-841F-7A49-B9F3-8D1438FBBD8B}" type="slidenum">
              <a:rPr lang="en-US" smtClean="0"/>
              <a:t>‹#›</a:t>
            </a:fld>
            <a:endParaRPr lang="en-US" dirty="0"/>
          </a:p>
        </p:txBody>
      </p:sp>
    </p:spTree>
    <p:extLst>
      <p:ext uri="{BB962C8B-B14F-4D97-AF65-F5344CB8AC3E}">
        <p14:creationId xmlns:p14="http://schemas.microsoft.com/office/powerpoint/2010/main" val="661344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6E91A-06E6-4843-81D3-CAD0C654FE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560FD6-E827-E74C-A85E-13DE426F0C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056143-C714-8845-A18B-638CCA09A5B2}"/>
              </a:ext>
            </a:extLst>
          </p:cNvPr>
          <p:cNvSpPr>
            <a:spLocks noGrp="1"/>
          </p:cNvSpPr>
          <p:nvPr>
            <p:ph type="dt" sz="half" idx="10"/>
          </p:nvPr>
        </p:nvSpPr>
        <p:spPr/>
        <p:txBody>
          <a:bodyPr/>
          <a:lstStyle/>
          <a:p>
            <a:fld id="{46EFB056-9C66-E04D-AB98-0E0453CB7654}" type="datetime1">
              <a:rPr lang="en-US" smtClean="0"/>
              <a:t>6/6/21</a:t>
            </a:fld>
            <a:endParaRPr lang="en-US" dirty="0"/>
          </a:p>
        </p:txBody>
      </p:sp>
      <p:sp>
        <p:nvSpPr>
          <p:cNvPr id="5" name="Footer Placeholder 4">
            <a:extLst>
              <a:ext uri="{FF2B5EF4-FFF2-40B4-BE49-F238E27FC236}">
                <a16:creationId xmlns:a16="http://schemas.microsoft.com/office/drawing/2014/main" id="{225B2B88-D3B2-4641-A5BF-6349F5A811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7735A0-8B4F-D24B-9425-85AE76D52B21}"/>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892641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6A70-0FFF-FC40-A9C1-22E3B94344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854149-DFE1-9040-8A88-3538E149AB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7346F-03B7-EE42-A4CC-5BA606693EDF}"/>
              </a:ext>
            </a:extLst>
          </p:cNvPr>
          <p:cNvSpPr>
            <a:spLocks noGrp="1"/>
          </p:cNvSpPr>
          <p:nvPr>
            <p:ph type="dt" sz="half" idx="10"/>
          </p:nvPr>
        </p:nvSpPr>
        <p:spPr/>
        <p:txBody>
          <a:bodyPr/>
          <a:lstStyle/>
          <a:p>
            <a:fld id="{0D0E9B98-8EEC-7249-8637-53B04FE755C5}" type="datetime1">
              <a:rPr lang="en-US" smtClean="0"/>
              <a:t>6/6/21</a:t>
            </a:fld>
            <a:endParaRPr lang="en-US" dirty="0"/>
          </a:p>
        </p:txBody>
      </p:sp>
      <p:sp>
        <p:nvSpPr>
          <p:cNvPr id="5" name="Footer Placeholder 4">
            <a:extLst>
              <a:ext uri="{FF2B5EF4-FFF2-40B4-BE49-F238E27FC236}">
                <a16:creationId xmlns:a16="http://schemas.microsoft.com/office/drawing/2014/main" id="{43F9FA25-D0D0-D543-A22F-8634C301A0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206EA8-8BD1-2A4F-A1D6-D7D274BA977B}"/>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1899495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2813F7-CC3C-B84C-8FB5-FDA1360FCA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D62089-7D64-714A-A163-AAF063BDA4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13E571-95F8-AD49-802D-7E6A0F75BEEE}"/>
              </a:ext>
            </a:extLst>
          </p:cNvPr>
          <p:cNvSpPr>
            <a:spLocks noGrp="1"/>
          </p:cNvSpPr>
          <p:nvPr>
            <p:ph type="dt" sz="half" idx="10"/>
          </p:nvPr>
        </p:nvSpPr>
        <p:spPr/>
        <p:txBody>
          <a:bodyPr/>
          <a:lstStyle/>
          <a:p>
            <a:fld id="{243C723F-D459-E54A-A9AE-936ECE41A859}" type="datetime1">
              <a:rPr lang="en-US" smtClean="0"/>
              <a:t>6/6/21</a:t>
            </a:fld>
            <a:endParaRPr lang="en-US" dirty="0"/>
          </a:p>
        </p:txBody>
      </p:sp>
      <p:sp>
        <p:nvSpPr>
          <p:cNvPr id="5" name="Footer Placeholder 4">
            <a:extLst>
              <a:ext uri="{FF2B5EF4-FFF2-40B4-BE49-F238E27FC236}">
                <a16:creationId xmlns:a16="http://schemas.microsoft.com/office/drawing/2014/main" id="{CE533979-132F-B745-94FF-A4110FC118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1C9F8D-2C7F-9F46-AD93-47EFC41F69FB}"/>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168315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0BB0E-C43A-0541-A1BD-12609AA09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829185-0661-6F4C-8D09-AC1A7F2D12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39FFB5-EA47-F54D-94D0-87B1DB01099C}"/>
              </a:ext>
            </a:extLst>
          </p:cNvPr>
          <p:cNvSpPr>
            <a:spLocks noGrp="1"/>
          </p:cNvSpPr>
          <p:nvPr>
            <p:ph type="dt" sz="half" idx="10"/>
          </p:nvPr>
        </p:nvSpPr>
        <p:spPr/>
        <p:txBody>
          <a:bodyPr/>
          <a:lstStyle/>
          <a:p>
            <a:fld id="{97586B55-23C4-8940-AFDE-966F3F20557F}" type="datetime1">
              <a:rPr lang="en-US" smtClean="0"/>
              <a:t>6/6/21</a:t>
            </a:fld>
            <a:endParaRPr lang="en-US" dirty="0"/>
          </a:p>
        </p:txBody>
      </p:sp>
      <p:sp>
        <p:nvSpPr>
          <p:cNvPr id="5" name="Footer Placeholder 4">
            <a:extLst>
              <a:ext uri="{FF2B5EF4-FFF2-40B4-BE49-F238E27FC236}">
                <a16:creationId xmlns:a16="http://schemas.microsoft.com/office/drawing/2014/main" id="{C07BD970-D9F2-AC42-9148-E9FC0FDF25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60FFFC2-D5CC-0341-BEA9-1B533FF6E93E}"/>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1290475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5146D-97DE-CF41-9D53-C2022ED345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95B502-BC41-1444-9233-B7B943D6D6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21AC2D-C17C-2D4D-9778-0478DCFE02D6}"/>
              </a:ext>
            </a:extLst>
          </p:cNvPr>
          <p:cNvSpPr>
            <a:spLocks noGrp="1"/>
          </p:cNvSpPr>
          <p:nvPr>
            <p:ph type="dt" sz="half" idx="10"/>
          </p:nvPr>
        </p:nvSpPr>
        <p:spPr/>
        <p:txBody>
          <a:bodyPr/>
          <a:lstStyle/>
          <a:p>
            <a:fld id="{EB408B91-283E-644C-9936-B2364D3C0126}" type="datetime1">
              <a:rPr lang="en-US" smtClean="0"/>
              <a:t>6/6/21</a:t>
            </a:fld>
            <a:endParaRPr lang="en-US" dirty="0"/>
          </a:p>
        </p:txBody>
      </p:sp>
      <p:sp>
        <p:nvSpPr>
          <p:cNvPr id="5" name="Footer Placeholder 4">
            <a:extLst>
              <a:ext uri="{FF2B5EF4-FFF2-40B4-BE49-F238E27FC236}">
                <a16:creationId xmlns:a16="http://schemas.microsoft.com/office/drawing/2014/main" id="{04324566-5175-DB45-8528-E0BEB40C12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D90BF7-A9B7-4E42-9E85-7BB55B180F75}"/>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143589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69798-3703-A54D-9779-1064CE2CF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DF62A4-C073-3D41-AFC4-98B0AFB2CA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997967-0623-584D-8E30-0351DC2212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15226E-6BCC-C348-9AB0-8EB9D5D36C9E}"/>
              </a:ext>
            </a:extLst>
          </p:cNvPr>
          <p:cNvSpPr>
            <a:spLocks noGrp="1"/>
          </p:cNvSpPr>
          <p:nvPr>
            <p:ph type="dt" sz="half" idx="10"/>
          </p:nvPr>
        </p:nvSpPr>
        <p:spPr/>
        <p:txBody>
          <a:bodyPr/>
          <a:lstStyle/>
          <a:p>
            <a:fld id="{CA672D8B-BF01-044D-B065-78743F52158F}" type="datetime1">
              <a:rPr lang="en-US" smtClean="0"/>
              <a:t>6/6/21</a:t>
            </a:fld>
            <a:endParaRPr lang="en-US" dirty="0"/>
          </a:p>
        </p:txBody>
      </p:sp>
      <p:sp>
        <p:nvSpPr>
          <p:cNvPr id="6" name="Footer Placeholder 5">
            <a:extLst>
              <a:ext uri="{FF2B5EF4-FFF2-40B4-BE49-F238E27FC236}">
                <a16:creationId xmlns:a16="http://schemas.microsoft.com/office/drawing/2014/main" id="{6F450B84-27DB-C946-B849-AC9896790F7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71171D-3B1C-294B-8B2C-38AB3F042C4C}"/>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4110110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D8976-BE12-6C4C-83FD-462B38B196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F99959-F828-A043-B4A8-C1EE819463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9C07A5-DFD2-954E-9298-613BD6B054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CF390F-C72D-394D-BCC9-BB91BC2438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EE7A02-01F0-2D45-991E-9D5F90779E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28C54D-F987-6F4D-94BA-A8A8D5BB8800}"/>
              </a:ext>
            </a:extLst>
          </p:cNvPr>
          <p:cNvSpPr>
            <a:spLocks noGrp="1"/>
          </p:cNvSpPr>
          <p:nvPr>
            <p:ph type="dt" sz="half" idx="10"/>
          </p:nvPr>
        </p:nvSpPr>
        <p:spPr/>
        <p:txBody>
          <a:bodyPr/>
          <a:lstStyle/>
          <a:p>
            <a:fld id="{93AB60DC-8A9B-1F44-833A-98AC4249A0BD}" type="datetime1">
              <a:rPr lang="en-US" smtClean="0"/>
              <a:t>6/6/21</a:t>
            </a:fld>
            <a:endParaRPr lang="en-US" dirty="0"/>
          </a:p>
        </p:txBody>
      </p:sp>
      <p:sp>
        <p:nvSpPr>
          <p:cNvPr id="8" name="Footer Placeholder 7">
            <a:extLst>
              <a:ext uri="{FF2B5EF4-FFF2-40B4-BE49-F238E27FC236}">
                <a16:creationId xmlns:a16="http://schemas.microsoft.com/office/drawing/2014/main" id="{25DF0E5F-85FB-C947-8DDA-4BAF56F8864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0BFA5EE-F381-2D44-993C-6E49E53ABC60}"/>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40184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0482-B44D-1D47-BCE5-C3768B7D5B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42C10A-3E71-8C48-9CD8-899FA4451B0A}"/>
              </a:ext>
            </a:extLst>
          </p:cNvPr>
          <p:cNvSpPr>
            <a:spLocks noGrp="1"/>
          </p:cNvSpPr>
          <p:nvPr>
            <p:ph type="dt" sz="half" idx="10"/>
          </p:nvPr>
        </p:nvSpPr>
        <p:spPr/>
        <p:txBody>
          <a:bodyPr/>
          <a:lstStyle/>
          <a:p>
            <a:fld id="{986C0F3D-7294-AF4A-AE50-C17C199E2531}" type="datetime1">
              <a:rPr lang="en-US" smtClean="0"/>
              <a:t>6/6/21</a:t>
            </a:fld>
            <a:endParaRPr lang="en-US" dirty="0"/>
          </a:p>
        </p:txBody>
      </p:sp>
      <p:sp>
        <p:nvSpPr>
          <p:cNvPr id="4" name="Footer Placeholder 3">
            <a:extLst>
              <a:ext uri="{FF2B5EF4-FFF2-40B4-BE49-F238E27FC236}">
                <a16:creationId xmlns:a16="http://schemas.microsoft.com/office/drawing/2014/main" id="{CBD7DAE4-2DFC-6F47-83A3-6C16A8C93A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5772363-4E5B-1044-92B5-0872556A083E}"/>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342933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2C3010-DFA0-3043-81DF-84BAEAEC27AE}"/>
              </a:ext>
            </a:extLst>
          </p:cNvPr>
          <p:cNvSpPr>
            <a:spLocks noGrp="1"/>
          </p:cNvSpPr>
          <p:nvPr>
            <p:ph type="dt" sz="half" idx="10"/>
          </p:nvPr>
        </p:nvSpPr>
        <p:spPr/>
        <p:txBody>
          <a:bodyPr/>
          <a:lstStyle/>
          <a:p>
            <a:fld id="{DF611523-A89F-5A4B-A043-B31F61857649}" type="datetime1">
              <a:rPr lang="en-US" smtClean="0"/>
              <a:t>6/6/21</a:t>
            </a:fld>
            <a:endParaRPr lang="en-US" dirty="0"/>
          </a:p>
        </p:txBody>
      </p:sp>
      <p:sp>
        <p:nvSpPr>
          <p:cNvPr id="3" name="Footer Placeholder 2">
            <a:extLst>
              <a:ext uri="{FF2B5EF4-FFF2-40B4-BE49-F238E27FC236}">
                <a16:creationId xmlns:a16="http://schemas.microsoft.com/office/drawing/2014/main" id="{DBF465A5-AF9A-9B49-8067-0D4D1D939DD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C4477E2-7726-2E40-93C8-F9EAB840AF4B}"/>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1275404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088E5-DDFF-9E4B-B7F4-B9D975A67B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7B2FD3-2AB7-EC4C-A5F5-0F396F8EE2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6A2E5F-1292-FB4A-BFC7-C26CB7AC78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8507CD-0943-DD4D-AE65-6E7357B4FA14}"/>
              </a:ext>
            </a:extLst>
          </p:cNvPr>
          <p:cNvSpPr>
            <a:spLocks noGrp="1"/>
          </p:cNvSpPr>
          <p:nvPr>
            <p:ph type="dt" sz="half" idx="10"/>
          </p:nvPr>
        </p:nvSpPr>
        <p:spPr/>
        <p:txBody>
          <a:bodyPr/>
          <a:lstStyle/>
          <a:p>
            <a:fld id="{76C49F83-E05E-2743-859F-D4BFEBF59594}" type="datetime1">
              <a:rPr lang="en-US" smtClean="0"/>
              <a:t>6/6/21</a:t>
            </a:fld>
            <a:endParaRPr lang="en-US" dirty="0"/>
          </a:p>
        </p:txBody>
      </p:sp>
      <p:sp>
        <p:nvSpPr>
          <p:cNvPr id="6" name="Footer Placeholder 5">
            <a:extLst>
              <a:ext uri="{FF2B5EF4-FFF2-40B4-BE49-F238E27FC236}">
                <a16:creationId xmlns:a16="http://schemas.microsoft.com/office/drawing/2014/main" id="{36597463-64D1-C64C-A26F-44FDFBE9EB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E1567E2-C9B6-BA41-9644-B32E599B9667}"/>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15420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0FED-62CC-D145-AF61-75D90C91A8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41B8F0-5D05-AA40-A4CA-F31E9D3E9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9EB46A9-2E7E-F84B-BA10-AE58F13C4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3576D8-F896-A749-A347-764189122481}"/>
              </a:ext>
            </a:extLst>
          </p:cNvPr>
          <p:cNvSpPr>
            <a:spLocks noGrp="1"/>
          </p:cNvSpPr>
          <p:nvPr>
            <p:ph type="dt" sz="half" idx="10"/>
          </p:nvPr>
        </p:nvSpPr>
        <p:spPr/>
        <p:txBody>
          <a:bodyPr/>
          <a:lstStyle/>
          <a:p>
            <a:fld id="{7D5CFF3E-8374-BE48-8EA8-DEEDB859DDE4}" type="datetime1">
              <a:rPr lang="en-US" smtClean="0"/>
              <a:t>6/6/21</a:t>
            </a:fld>
            <a:endParaRPr lang="en-US" dirty="0"/>
          </a:p>
        </p:txBody>
      </p:sp>
      <p:sp>
        <p:nvSpPr>
          <p:cNvPr id="6" name="Footer Placeholder 5">
            <a:extLst>
              <a:ext uri="{FF2B5EF4-FFF2-40B4-BE49-F238E27FC236}">
                <a16:creationId xmlns:a16="http://schemas.microsoft.com/office/drawing/2014/main" id="{2FB99621-B848-1041-A924-4240CC4A46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94DC5F6-6E49-D149-8BA1-69702BB20061}"/>
              </a:ext>
            </a:extLst>
          </p:cNvPr>
          <p:cNvSpPr>
            <a:spLocks noGrp="1"/>
          </p:cNvSpPr>
          <p:nvPr>
            <p:ph type="sldNum" sz="quarter" idx="12"/>
          </p:nvPr>
        </p:nvSpPr>
        <p:spPr/>
        <p:txBody>
          <a:bodyPr/>
          <a:lstStyle/>
          <a:p>
            <a:fld id="{569D96D3-7FFA-C840-9426-59D20923E625}" type="slidenum">
              <a:rPr lang="en-US" smtClean="0"/>
              <a:t>‹#›</a:t>
            </a:fld>
            <a:endParaRPr lang="en-US" dirty="0"/>
          </a:p>
        </p:txBody>
      </p:sp>
    </p:spTree>
    <p:extLst>
      <p:ext uri="{BB962C8B-B14F-4D97-AF65-F5344CB8AC3E}">
        <p14:creationId xmlns:p14="http://schemas.microsoft.com/office/powerpoint/2010/main" val="2055443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D73F78-4386-194F-A995-D84418ABD1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F417EC-4D50-4F46-9189-19B6FA86CA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E66AFE-A192-FA4D-8632-88CA82D35E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B7B64-0ADC-874A-83FE-83AF0E0E7812}" type="datetime1">
              <a:rPr lang="en-US" smtClean="0"/>
              <a:t>6/6/21</a:t>
            </a:fld>
            <a:endParaRPr lang="en-US" dirty="0"/>
          </a:p>
        </p:txBody>
      </p:sp>
      <p:sp>
        <p:nvSpPr>
          <p:cNvPr id="5" name="Footer Placeholder 4">
            <a:extLst>
              <a:ext uri="{FF2B5EF4-FFF2-40B4-BE49-F238E27FC236}">
                <a16:creationId xmlns:a16="http://schemas.microsoft.com/office/drawing/2014/main" id="{07875BA5-3A72-D247-96CC-1C1409836A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C42CE68-D230-A342-A05C-922D168DE4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D96D3-7FFA-C840-9426-59D20923E625}" type="slidenum">
              <a:rPr lang="en-US" smtClean="0"/>
              <a:t>‹#›</a:t>
            </a:fld>
            <a:endParaRPr lang="en-US" dirty="0"/>
          </a:p>
        </p:txBody>
      </p:sp>
    </p:spTree>
    <p:extLst>
      <p:ext uri="{BB962C8B-B14F-4D97-AF65-F5344CB8AC3E}">
        <p14:creationId xmlns:p14="http://schemas.microsoft.com/office/powerpoint/2010/main" val="2640027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0DA84-96E5-EF45-86C5-20502AFEB4B2}"/>
              </a:ext>
            </a:extLst>
          </p:cNvPr>
          <p:cNvSpPr>
            <a:spLocks noGrp="1"/>
          </p:cNvSpPr>
          <p:nvPr>
            <p:ph type="ctrTitle"/>
          </p:nvPr>
        </p:nvSpPr>
        <p:spPr>
          <a:xfrm>
            <a:off x="1338943" y="868362"/>
            <a:ext cx="9144000" cy="2387600"/>
          </a:xfrm>
        </p:spPr>
        <p:txBody>
          <a:bodyPr>
            <a:normAutofit fontScale="90000"/>
          </a:bodyPr>
          <a:lstStyle/>
          <a:p>
            <a:br>
              <a:rPr lang="en-US" sz="3100" dirty="0"/>
            </a:br>
            <a:br>
              <a:rPr lang="en-US" sz="3100" dirty="0"/>
            </a:br>
            <a:br>
              <a:rPr lang="en-US" sz="3100" dirty="0"/>
            </a:br>
            <a:br>
              <a:rPr lang="en-US" sz="3100" dirty="0"/>
            </a:br>
            <a:br>
              <a:rPr lang="en-US" sz="3100" dirty="0"/>
            </a:br>
            <a:r>
              <a:rPr lang="en-US" sz="3100" dirty="0"/>
              <a:t>  </a:t>
            </a:r>
            <a:br>
              <a:rPr lang="en-US" sz="3100" dirty="0"/>
            </a:br>
            <a:r>
              <a:rPr lang="en-US" sz="3100" b="1" dirty="0"/>
              <a:t>The Wider Picture: Themes in Marblehead Deserving Focus — </a:t>
            </a:r>
            <a:br>
              <a:rPr lang="en-US" sz="3100" b="1" dirty="0"/>
            </a:br>
            <a:br>
              <a:rPr lang="en-US" sz="3100" b="1" dirty="0"/>
            </a:br>
            <a:r>
              <a:rPr lang="en-US" sz="3100" b="1" dirty="0"/>
              <a:t>In the Housing Production Plan and Otherwise</a:t>
            </a:r>
            <a:br>
              <a:rPr lang="en-US" sz="3200" dirty="0"/>
            </a:br>
            <a:br>
              <a:rPr lang="en-US" sz="3200" dirty="0"/>
            </a:br>
            <a:endParaRPr lang="en-US" sz="3200" dirty="0"/>
          </a:p>
        </p:txBody>
      </p:sp>
      <p:sp>
        <p:nvSpPr>
          <p:cNvPr id="3" name="Subtitle 2">
            <a:extLst>
              <a:ext uri="{FF2B5EF4-FFF2-40B4-BE49-F238E27FC236}">
                <a16:creationId xmlns:a16="http://schemas.microsoft.com/office/drawing/2014/main" id="{43C173CF-6FD9-9D49-A72C-D0B079EC8E70}"/>
              </a:ext>
            </a:extLst>
          </p:cNvPr>
          <p:cNvSpPr>
            <a:spLocks noGrp="1"/>
          </p:cNvSpPr>
          <p:nvPr>
            <p:ph type="subTitle" idx="1"/>
          </p:nvPr>
        </p:nvSpPr>
        <p:spPr/>
        <p:txBody>
          <a:bodyPr>
            <a:normAutofit/>
          </a:bodyPr>
          <a:lstStyle/>
          <a:p>
            <a:pPr marL="342900" indent="-342900" algn="l">
              <a:buFont typeface="Arial" panose="020B0604020202020204" pitchFamily="34" charset="0"/>
              <a:buChar char="•"/>
            </a:pPr>
            <a:r>
              <a:rPr lang="en-US" sz="2800" dirty="0"/>
              <a:t>Attention to Current Residents’ Issues, esp. seniors</a:t>
            </a:r>
          </a:p>
          <a:p>
            <a:pPr algn="l"/>
            <a:endParaRPr lang="en-US" sz="2800" dirty="0"/>
          </a:p>
          <a:p>
            <a:pPr marL="342900" indent="-342900" algn="l">
              <a:buFont typeface="Arial" panose="020B0604020202020204" pitchFamily="34" charset="0"/>
              <a:buChar char="•"/>
            </a:pPr>
            <a:r>
              <a:rPr lang="en-US" sz="2800" dirty="0"/>
              <a:t>Welcoming Diverse Groups</a:t>
            </a:r>
          </a:p>
        </p:txBody>
      </p:sp>
      <p:sp>
        <p:nvSpPr>
          <p:cNvPr id="4" name="Slide Number Placeholder 3">
            <a:extLst>
              <a:ext uri="{FF2B5EF4-FFF2-40B4-BE49-F238E27FC236}">
                <a16:creationId xmlns:a16="http://schemas.microsoft.com/office/drawing/2014/main" id="{CAE818AB-4005-6943-A163-8A61F5C402D7}"/>
              </a:ext>
            </a:extLst>
          </p:cNvPr>
          <p:cNvSpPr>
            <a:spLocks noGrp="1"/>
          </p:cNvSpPr>
          <p:nvPr>
            <p:ph type="sldNum" sz="quarter" idx="12"/>
          </p:nvPr>
        </p:nvSpPr>
        <p:spPr/>
        <p:txBody>
          <a:bodyPr/>
          <a:lstStyle/>
          <a:p>
            <a:fld id="{569D96D3-7FFA-C840-9426-59D20923E625}" type="slidenum">
              <a:rPr lang="en-US" smtClean="0"/>
              <a:t>1</a:t>
            </a:fld>
            <a:endParaRPr lang="en-US" dirty="0"/>
          </a:p>
        </p:txBody>
      </p:sp>
    </p:spTree>
    <p:extLst>
      <p:ext uri="{BB962C8B-B14F-4D97-AF65-F5344CB8AC3E}">
        <p14:creationId xmlns:p14="http://schemas.microsoft.com/office/powerpoint/2010/main" val="114966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42E1D-CA68-644B-AD2F-FA88BE7EA08F}"/>
              </a:ext>
            </a:extLst>
          </p:cNvPr>
          <p:cNvSpPr>
            <a:spLocks noGrp="1"/>
          </p:cNvSpPr>
          <p:nvPr>
            <p:ph type="title"/>
          </p:nvPr>
        </p:nvSpPr>
        <p:spPr/>
        <p:txBody>
          <a:bodyPr/>
          <a:lstStyle/>
          <a:p>
            <a:r>
              <a:rPr lang="en-US" dirty="0"/>
              <a:t>The Wider Picture . . . </a:t>
            </a:r>
            <a:br>
              <a:rPr lang="en-US" dirty="0"/>
            </a:br>
            <a:r>
              <a:rPr lang="en-US" dirty="0"/>
              <a:t>How About Considering:</a:t>
            </a:r>
          </a:p>
        </p:txBody>
      </p:sp>
      <p:sp>
        <p:nvSpPr>
          <p:cNvPr id="3" name="Content Placeholder 2">
            <a:extLst>
              <a:ext uri="{FF2B5EF4-FFF2-40B4-BE49-F238E27FC236}">
                <a16:creationId xmlns:a16="http://schemas.microsoft.com/office/drawing/2014/main" id="{012F68ED-65EF-7346-80CC-E360484ACDEF}"/>
              </a:ext>
            </a:extLst>
          </p:cNvPr>
          <p:cNvSpPr>
            <a:spLocks noGrp="1"/>
          </p:cNvSpPr>
          <p:nvPr>
            <p:ph idx="1"/>
          </p:nvPr>
        </p:nvSpPr>
        <p:spPr/>
        <p:txBody>
          <a:bodyPr>
            <a:noAutofit/>
          </a:bodyPr>
          <a:lstStyle/>
          <a:p>
            <a:r>
              <a:rPr lang="en-US" dirty="0"/>
              <a:t>Let us know </a:t>
            </a:r>
            <a:r>
              <a:rPr lang="en-US" dirty="0">
                <a:solidFill>
                  <a:srgbClr val="FF0000"/>
                </a:solidFill>
              </a:rPr>
              <a:t>your</a:t>
            </a:r>
            <a:r>
              <a:rPr lang="en-US" dirty="0"/>
              <a:t> insights on work to blend:</a:t>
            </a:r>
          </a:p>
          <a:p>
            <a:pPr marL="457200" lvl="1" indent="0">
              <a:buNone/>
            </a:pPr>
            <a:r>
              <a:rPr lang="en-US" sz="2800" dirty="0"/>
              <a:t>Implementing the Housing Production Plan’s Goals</a:t>
            </a:r>
          </a:p>
          <a:p>
            <a:pPr marL="457200" lvl="1" indent="0">
              <a:buNone/>
            </a:pPr>
            <a:endParaRPr lang="en-US" sz="2800" dirty="0"/>
          </a:p>
          <a:p>
            <a:pPr marL="457200" lvl="1" indent="0">
              <a:buNone/>
            </a:pPr>
            <a:r>
              <a:rPr lang="en-US" sz="2800" dirty="0"/>
              <a:t>Making MHD More Welcoming to People of Color as a Place to Live</a:t>
            </a:r>
          </a:p>
          <a:p>
            <a:pPr marL="457200" lvl="1" indent="0">
              <a:buNone/>
            </a:pPr>
            <a:endParaRPr lang="en-US" sz="2800" dirty="0"/>
          </a:p>
          <a:p>
            <a:pPr marL="457200" lvl="1" indent="0">
              <a:buNone/>
            </a:pPr>
            <a:r>
              <a:rPr lang="en-US" sz="2800" dirty="0"/>
              <a:t>Getting our neighbors aware of and supportive of Affordable Housing . . . </a:t>
            </a:r>
            <a:r>
              <a:rPr lang="en-US" sz="2800"/>
              <a:t>Resist the attitude </a:t>
            </a:r>
            <a:r>
              <a:rPr lang="en-US" sz="2800" dirty="0"/>
              <a:t>of </a:t>
            </a:r>
            <a:r>
              <a:rPr lang="en-US" sz="2800" i="1" dirty="0"/>
              <a:t>Not-in-My-Back-Yard</a:t>
            </a:r>
          </a:p>
          <a:p>
            <a:pPr marL="457200" lvl="1" indent="0">
              <a:buNone/>
            </a:pPr>
            <a:endParaRPr lang="en-US" sz="2800" dirty="0"/>
          </a:p>
          <a:p>
            <a:r>
              <a:rPr lang="en-US" dirty="0"/>
              <a:t>Thanks very much!</a:t>
            </a:r>
          </a:p>
        </p:txBody>
      </p:sp>
      <p:sp>
        <p:nvSpPr>
          <p:cNvPr id="4" name="Slide Number Placeholder 3">
            <a:extLst>
              <a:ext uri="{FF2B5EF4-FFF2-40B4-BE49-F238E27FC236}">
                <a16:creationId xmlns:a16="http://schemas.microsoft.com/office/drawing/2014/main" id="{B5930E6A-58F4-A241-B920-8543A4EED75C}"/>
              </a:ext>
            </a:extLst>
          </p:cNvPr>
          <p:cNvSpPr>
            <a:spLocks noGrp="1"/>
          </p:cNvSpPr>
          <p:nvPr>
            <p:ph type="sldNum" sz="quarter" idx="12"/>
          </p:nvPr>
        </p:nvSpPr>
        <p:spPr/>
        <p:txBody>
          <a:bodyPr/>
          <a:lstStyle/>
          <a:p>
            <a:fld id="{569D96D3-7FFA-C840-9426-59D20923E625}" type="slidenum">
              <a:rPr lang="en-US" smtClean="0"/>
              <a:t>10</a:t>
            </a:fld>
            <a:endParaRPr lang="en-US" dirty="0"/>
          </a:p>
        </p:txBody>
      </p:sp>
    </p:spTree>
    <p:extLst>
      <p:ext uri="{BB962C8B-B14F-4D97-AF65-F5344CB8AC3E}">
        <p14:creationId xmlns:p14="http://schemas.microsoft.com/office/powerpoint/2010/main" val="1143460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DF6C8-0B76-1449-80E7-9A5DE5C5CE9C}"/>
              </a:ext>
            </a:extLst>
          </p:cNvPr>
          <p:cNvSpPr>
            <a:spLocks noGrp="1"/>
          </p:cNvSpPr>
          <p:nvPr>
            <p:ph type="title"/>
          </p:nvPr>
        </p:nvSpPr>
        <p:spPr/>
        <p:txBody>
          <a:bodyPr>
            <a:normAutofit/>
          </a:bodyPr>
          <a:lstStyle/>
          <a:p>
            <a:pPr algn="ctr"/>
            <a:r>
              <a:rPr lang="en-US" sz="2800" dirty="0"/>
              <a:t>The Wider Picture: Themes in Marblehead Deserving Focus — </a:t>
            </a:r>
            <a:br>
              <a:rPr lang="en-US" sz="2800" dirty="0"/>
            </a:br>
            <a:br>
              <a:rPr lang="en-US" sz="2800" dirty="0"/>
            </a:br>
            <a:r>
              <a:rPr lang="en-US" sz="2800" dirty="0"/>
              <a:t>Housing Production Plan Goals</a:t>
            </a:r>
          </a:p>
        </p:txBody>
      </p:sp>
      <p:sp>
        <p:nvSpPr>
          <p:cNvPr id="3" name="Content Placeholder 2">
            <a:extLst>
              <a:ext uri="{FF2B5EF4-FFF2-40B4-BE49-F238E27FC236}">
                <a16:creationId xmlns:a16="http://schemas.microsoft.com/office/drawing/2014/main" id="{9D4E2EBF-351C-6942-9A2B-E0E1E0B7002F}"/>
              </a:ext>
            </a:extLst>
          </p:cNvPr>
          <p:cNvSpPr>
            <a:spLocks noGrp="1"/>
          </p:cNvSpPr>
          <p:nvPr>
            <p:ph idx="1"/>
          </p:nvPr>
        </p:nvSpPr>
        <p:spPr/>
        <p:txBody>
          <a:bodyPr>
            <a:normAutofit fontScale="92500"/>
          </a:bodyPr>
          <a:lstStyle/>
          <a:p>
            <a:pPr marL="0" indent="0">
              <a:buNone/>
            </a:pPr>
            <a:r>
              <a:rPr lang="en-US" dirty="0"/>
              <a:t>Based on data and public input provided throughout the planning process, the Advisory Committee established four final goals for the plan: </a:t>
            </a:r>
          </a:p>
          <a:p>
            <a:r>
              <a:rPr lang="en-US" b="1" i="1" dirty="0"/>
              <a:t>Create housing that allows seniors to remain in Marblehead and continue to live independently. </a:t>
            </a:r>
          </a:p>
          <a:p>
            <a:r>
              <a:rPr lang="en-US" b="1" i="1" dirty="0"/>
              <a:t>Expand naturally affordable housing choices for a variety of households, including public employees, renters, young families, and households that are priced out of the market. </a:t>
            </a:r>
          </a:p>
          <a:p>
            <a:r>
              <a:rPr lang="en-US" b="1" i="1" dirty="0"/>
              <a:t>Create deed-restricted Affordable Housing. </a:t>
            </a:r>
          </a:p>
          <a:p>
            <a:r>
              <a:rPr lang="en-US" b="1" i="1" dirty="0"/>
              <a:t>Strengthen community relationships and build awareness of housing need. </a:t>
            </a:r>
          </a:p>
          <a:p>
            <a:endParaRPr lang="en-US" dirty="0"/>
          </a:p>
        </p:txBody>
      </p:sp>
      <p:sp>
        <p:nvSpPr>
          <p:cNvPr id="4" name="Slide Number Placeholder 3">
            <a:extLst>
              <a:ext uri="{FF2B5EF4-FFF2-40B4-BE49-F238E27FC236}">
                <a16:creationId xmlns:a16="http://schemas.microsoft.com/office/drawing/2014/main" id="{AA50CF16-6DDE-1E44-9506-0EF99C479A29}"/>
              </a:ext>
            </a:extLst>
          </p:cNvPr>
          <p:cNvSpPr>
            <a:spLocks noGrp="1"/>
          </p:cNvSpPr>
          <p:nvPr>
            <p:ph type="sldNum" sz="quarter" idx="12"/>
          </p:nvPr>
        </p:nvSpPr>
        <p:spPr/>
        <p:txBody>
          <a:bodyPr/>
          <a:lstStyle/>
          <a:p>
            <a:fld id="{569D96D3-7FFA-C840-9426-59D20923E625}" type="slidenum">
              <a:rPr lang="en-US" smtClean="0"/>
              <a:t>2</a:t>
            </a:fld>
            <a:endParaRPr lang="en-US" dirty="0"/>
          </a:p>
        </p:txBody>
      </p:sp>
    </p:spTree>
    <p:extLst>
      <p:ext uri="{BB962C8B-B14F-4D97-AF65-F5344CB8AC3E}">
        <p14:creationId xmlns:p14="http://schemas.microsoft.com/office/powerpoint/2010/main" val="3890198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14972-E848-2341-98EE-576511CFFC58}"/>
              </a:ext>
            </a:extLst>
          </p:cNvPr>
          <p:cNvSpPr>
            <a:spLocks noGrp="1"/>
          </p:cNvSpPr>
          <p:nvPr>
            <p:ph type="title"/>
          </p:nvPr>
        </p:nvSpPr>
        <p:spPr/>
        <p:txBody>
          <a:bodyPr>
            <a:normAutofit/>
          </a:bodyPr>
          <a:lstStyle/>
          <a:p>
            <a:pPr algn="ctr"/>
            <a:r>
              <a:rPr lang="en-US" sz="2800" dirty="0"/>
              <a:t>The Wider Picture: Themes in Marblehead Deserving Focus — </a:t>
            </a:r>
            <a:br>
              <a:rPr lang="en-US" sz="2800" dirty="0"/>
            </a:br>
            <a:br>
              <a:rPr lang="en-US" sz="2800" dirty="0"/>
            </a:br>
            <a:r>
              <a:rPr lang="en-US" sz="2800" dirty="0"/>
              <a:t>In the Housing Production Plan and Otherwise</a:t>
            </a:r>
          </a:p>
        </p:txBody>
      </p:sp>
      <p:sp>
        <p:nvSpPr>
          <p:cNvPr id="3" name="Content Placeholder 2">
            <a:extLst>
              <a:ext uri="{FF2B5EF4-FFF2-40B4-BE49-F238E27FC236}">
                <a16:creationId xmlns:a16="http://schemas.microsoft.com/office/drawing/2014/main" id="{09C98D18-68DF-D64A-AD47-40E3D330E538}"/>
              </a:ext>
            </a:extLst>
          </p:cNvPr>
          <p:cNvSpPr>
            <a:spLocks noGrp="1"/>
          </p:cNvSpPr>
          <p:nvPr>
            <p:ph idx="1"/>
          </p:nvPr>
        </p:nvSpPr>
        <p:spPr/>
        <p:txBody>
          <a:bodyPr>
            <a:normAutofit/>
          </a:bodyPr>
          <a:lstStyle/>
          <a:p>
            <a:r>
              <a:rPr lang="en-US" sz="3200" dirty="0"/>
              <a:t>What can </a:t>
            </a:r>
            <a:r>
              <a:rPr lang="en-US" sz="3200" b="1" dirty="0">
                <a:solidFill>
                  <a:srgbClr val="FF0000"/>
                </a:solidFill>
              </a:rPr>
              <a:t>I</a:t>
            </a:r>
            <a:r>
              <a:rPr lang="en-US" sz="3200" dirty="0"/>
              <a:t> do personally to affect the issues / problems?</a:t>
            </a:r>
          </a:p>
          <a:p>
            <a:pPr marL="0" indent="0">
              <a:buNone/>
            </a:pPr>
            <a:endParaRPr lang="en-US" sz="3200" dirty="0"/>
          </a:p>
          <a:p>
            <a:r>
              <a:rPr lang="en-US" sz="3200" dirty="0"/>
              <a:t>What can </a:t>
            </a:r>
            <a:r>
              <a:rPr lang="en-US" sz="3200" b="1" dirty="0">
                <a:solidFill>
                  <a:srgbClr val="FF0000"/>
                </a:solidFill>
              </a:rPr>
              <a:t>we</a:t>
            </a:r>
            <a:r>
              <a:rPr lang="en-US" sz="3200" dirty="0"/>
              <a:t> here do collectively to affect the issues / problems?</a:t>
            </a:r>
          </a:p>
          <a:p>
            <a:pPr marL="0" indent="0">
              <a:buNone/>
            </a:pPr>
            <a:endParaRPr lang="en-US" sz="3200" dirty="0"/>
          </a:p>
          <a:p>
            <a:r>
              <a:rPr lang="en-US" sz="3200" dirty="0"/>
              <a:t>Can </a:t>
            </a:r>
            <a:r>
              <a:rPr lang="en-US" sz="3200" b="1" dirty="0">
                <a:solidFill>
                  <a:srgbClr val="FF0000"/>
                </a:solidFill>
              </a:rPr>
              <a:t>a broader “we” in town </a:t>
            </a:r>
            <a:r>
              <a:rPr lang="en-US" sz="3200" dirty="0"/>
              <a:t>come together to find equitable solutions to complex housing issues?</a:t>
            </a:r>
          </a:p>
        </p:txBody>
      </p:sp>
      <p:sp>
        <p:nvSpPr>
          <p:cNvPr id="4" name="Slide Number Placeholder 3">
            <a:extLst>
              <a:ext uri="{FF2B5EF4-FFF2-40B4-BE49-F238E27FC236}">
                <a16:creationId xmlns:a16="http://schemas.microsoft.com/office/drawing/2014/main" id="{10B69001-CDF2-6A42-843F-E5451BC2AC67}"/>
              </a:ext>
            </a:extLst>
          </p:cNvPr>
          <p:cNvSpPr>
            <a:spLocks noGrp="1"/>
          </p:cNvSpPr>
          <p:nvPr>
            <p:ph type="sldNum" sz="quarter" idx="12"/>
          </p:nvPr>
        </p:nvSpPr>
        <p:spPr/>
        <p:txBody>
          <a:bodyPr/>
          <a:lstStyle/>
          <a:p>
            <a:fld id="{569D96D3-7FFA-C840-9426-59D20923E625}" type="slidenum">
              <a:rPr lang="en-US" smtClean="0"/>
              <a:t>3</a:t>
            </a:fld>
            <a:endParaRPr lang="en-US" dirty="0"/>
          </a:p>
        </p:txBody>
      </p:sp>
    </p:spTree>
    <p:extLst>
      <p:ext uri="{BB962C8B-B14F-4D97-AF65-F5344CB8AC3E}">
        <p14:creationId xmlns:p14="http://schemas.microsoft.com/office/powerpoint/2010/main" val="1703631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DF431-4F0B-6443-BB5B-FB4F5D8D94DE}"/>
              </a:ext>
            </a:extLst>
          </p:cNvPr>
          <p:cNvSpPr>
            <a:spLocks noGrp="1"/>
          </p:cNvSpPr>
          <p:nvPr>
            <p:ph type="title"/>
          </p:nvPr>
        </p:nvSpPr>
        <p:spPr/>
        <p:txBody>
          <a:bodyPr/>
          <a:lstStyle/>
          <a:p>
            <a:pPr algn="ctr"/>
            <a:r>
              <a:rPr lang="en-US" dirty="0"/>
              <a:t>The Wider Picture . . . </a:t>
            </a:r>
            <a:br>
              <a:rPr lang="en-US" dirty="0"/>
            </a:br>
            <a:r>
              <a:rPr lang="en-US" dirty="0"/>
              <a:t>How About Considering:</a:t>
            </a:r>
          </a:p>
        </p:txBody>
      </p:sp>
      <p:sp>
        <p:nvSpPr>
          <p:cNvPr id="3" name="Content Placeholder 2">
            <a:extLst>
              <a:ext uri="{FF2B5EF4-FFF2-40B4-BE49-F238E27FC236}">
                <a16:creationId xmlns:a16="http://schemas.microsoft.com/office/drawing/2014/main" id="{063BCCAB-E763-834E-8D20-68DADE4E2B56}"/>
              </a:ext>
            </a:extLst>
          </p:cNvPr>
          <p:cNvSpPr>
            <a:spLocks noGrp="1"/>
          </p:cNvSpPr>
          <p:nvPr>
            <p:ph idx="1"/>
          </p:nvPr>
        </p:nvSpPr>
        <p:spPr/>
        <p:txBody>
          <a:bodyPr>
            <a:normAutofit/>
          </a:bodyPr>
          <a:lstStyle/>
          <a:p>
            <a:r>
              <a:rPr lang="en-US" sz="4000" dirty="0"/>
              <a:t>Policy Adjustments to Aid Seniors </a:t>
            </a:r>
            <a:r>
              <a:rPr lang="en-US" sz="4000" dirty="0">
                <a:solidFill>
                  <a:srgbClr val="FF0000"/>
                </a:solidFill>
              </a:rPr>
              <a:t>&amp;</a:t>
            </a:r>
            <a:r>
              <a:rPr lang="en-US" sz="4000" dirty="0"/>
              <a:t> Aid Diversity</a:t>
            </a:r>
          </a:p>
          <a:p>
            <a:pPr marL="0" indent="0">
              <a:buNone/>
            </a:pPr>
            <a:endParaRPr lang="en-US" sz="4000" dirty="0"/>
          </a:p>
          <a:p>
            <a:r>
              <a:rPr lang="en-US" sz="4000" dirty="0"/>
              <a:t>Actions to Make Marblehead More Welcoming to People of Color as a Place to Live</a:t>
            </a:r>
          </a:p>
          <a:p>
            <a:pPr marL="0" indent="0">
              <a:buNone/>
            </a:pPr>
            <a:endParaRPr lang="en-US" sz="4000" dirty="0"/>
          </a:p>
          <a:p>
            <a:r>
              <a:rPr lang="en-US" sz="4000" dirty="0"/>
              <a:t>Individual Personal Steps You Might Take</a:t>
            </a:r>
          </a:p>
        </p:txBody>
      </p:sp>
      <p:sp>
        <p:nvSpPr>
          <p:cNvPr id="4" name="Slide Number Placeholder 3">
            <a:extLst>
              <a:ext uri="{FF2B5EF4-FFF2-40B4-BE49-F238E27FC236}">
                <a16:creationId xmlns:a16="http://schemas.microsoft.com/office/drawing/2014/main" id="{2DFF33B2-2B78-8C49-BA24-98B8C88E9994}"/>
              </a:ext>
            </a:extLst>
          </p:cNvPr>
          <p:cNvSpPr>
            <a:spLocks noGrp="1"/>
          </p:cNvSpPr>
          <p:nvPr>
            <p:ph type="sldNum" sz="quarter" idx="12"/>
          </p:nvPr>
        </p:nvSpPr>
        <p:spPr/>
        <p:txBody>
          <a:bodyPr/>
          <a:lstStyle/>
          <a:p>
            <a:fld id="{569D96D3-7FFA-C840-9426-59D20923E625}" type="slidenum">
              <a:rPr lang="en-US" smtClean="0"/>
              <a:t>4</a:t>
            </a:fld>
            <a:endParaRPr lang="en-US" dirty="0"/>
          </a:p>
        </p:txBody>
      </p:sp>
    </p:spTree>
    <p:extLst>
      <p:ext uri="{BB962C8B-B14F-4D97-AF65-F5344CB8AC3E}">
        <p14:creationId xmlns:p14="http://schemas.microsoft.com/office/powerpoint/2010/main" val="1686508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B3FC0-F66B-B14F-A732-79065AB03941}"/>
              </a:ext>
            </a:extLst>
          </p:cNvPr>
          <p:cNvSpPr>
            <a:spLocks noGrp="1"/>
          </p:cNvSpPr>
          <p:nvPr>
            <p:ph type="title"/>
          </p:nvPr>
        </p:nvSpPr>
        <p:spPr/>
        <p:txBody>
          <a:bodyPr/>
          <a:lstStyle/>
          <a:p>
            <a:r>
              <a:rPr lang="en-US" dirty="0"/>
              <a:t>Consider Policy Adjustments</a:t>
            </a:r>
          </a:p>
        </p:txBody>
      </p:sp>
      <p:sp>
        <p:nvSpPr>
          <p:cNvPr id="3" name="Content Placeholder 2">
            <a:extLst>
              <a:ext uri="{FF2B5EF4-FFF2-40B4-BE49-F238E27FC236}">
                <a16:creationId xmlns:a16="http://schemas.microsoft.com/office/drawing/2014/main" id="{EA1702C3-9D27-7F44-B918-FDB9E62E3881}"/>
              </a:ext>
            </a:extLst>
          </p:cNvPr>
          <p:cNvSpPr>
            <a:spLocks noGrp="1"/>
          </p:cNvSpPr>
          <p:nvPr>
            <p:ph idx="1"/>
          </p:nvPr>
        </p:nvSpPr>
        <p:spPr/>
        <p:txBody>
          <a:bodyPr>
            <a:normAutofit lnSpcReduction="10000"/>
          </a:bodyPr>
          <a:lstStyle/>
          <a:p>
            <a:r>
              <a:rPr lang="en-US" dirty="0"/>
              <a:t>An example: MA DHCD changed eligibility lists to Common Housing Application for MA Programs — yes, more work BUT better diversity</a:t>
            </a:r>
          </a:p>
          <a:p>
            <a:pPr marL="0" indent="0">
              <a:buNone/>
            </a:pPr>
            <a:endParaRPr lang="en-US" dirty="0"/>
          </a:p>
          <a:p>
            <a:r>
              <a:rPr lang="en-US" dirty="0"/>
              <a:t>MHD has no voluntary “Friends of Affordable Housing Fund” — so revenue from where?  How About Public Funds at Town Meeting?</a:t>
            </a:r>
          </a:p>
          <a:p>
            <a:pPr marL="0" indent="0">
              <a:buNone/>
            </a:pPr>
            <a:endParaRPr lang="en-US" dirty="0"/>
          </a:p>
          <a:p>
            <a:r>
              <a:rPr lang="en-US" dirty="0"/>
              <a:t>State-level Policy Help: Town Meeting adopts an article every year for Conservation Commission to use State law to seek grants . . . Not available to Fair Housing Committee . . . Pursue with Rep. Ehrlich and Sen. Crighton?</a:t>
            </a:r>
          </a:p>
        </p:txBody>
      </p:sp>
      <p:sp>
        <p:nvSpPr>
          <p:cNvPr id="4" name="Slide Number Placeholder 3">
            <a:extLst>
              <a:ext uri="{FF2B5EF4-FFF2-40B4-BE49-F238E27FC236}">
                <a16:creationId xmlns:a16="http://schemas.microsoft.com/office/drawing/2014/main" id="{AD078240-7515-754A-8EB1-79E1EE2F05A4}"/>
              </a:ext>
            </a:extLst>
          </p:cNvPr>
          <p:cNvSpPr>
            <a:spLocks noGrp="1"/>
          </p:cNvSpPr>
          <p:nvPr>
            <p:ph type="sldNum" sz="quarter" idx="12"/>
          </p:nvPr>
        </p:nvSpPr>
        <p:spPr/>
        <p:txBody>
          <a:bodyPr/>
          <a:lstStyle/>
          <a:p>
            <a:fld id="{569D96D3-7FFA-C840-9426-59D20923E625}" type="slidenum">
              <a:rPr lang="en-US" smtClean="0"/>
              <a:t>5</a:t>
            </a:fld>
            <a:endParaRPr lang="en-US" dirty="0"/>
          </a:p>
        </p:txBody>
      </p:sp>
    </p:spTree>
    <p:extLst>
      <p:ext uri="{BB962C8B-B14F-4D97-AF65-F5344CB8AC3E}">
        <p14:creationId xmlns:p14="http://schemas.microsoft.com/office/powerpoint/2010/main" val="311824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C766F-9CBB-5646-A8BF-9D884F71520F}"/>
              </a:ext>
            </a:extLst>
          </p:cNvPr>
          <p:cNvSpPr>
            <a:spLocks noGrp="1"/>
          </p:cNvSpPr>
          <p:nvPr>
            <p:ph type="title"/>
          </p:nvPr>
        </p:nvSpPr>
        <p:spPr/>
        <p:txBody>
          <a:bodyPr/>
          <a:lstStyle/>
          <a:p>
            <a:r>
              <a:rPr lang="en-US" dirty="0"/>
              <a:t>Consider More Policy Adjustments</a:t>
            </a:r>
          </a:p>
        </p:txBody>
      </p:sp>
      <p:sp>
        <p:nvSpPr>
          <p:cNvPr id="3" name="Content Placeholder 2">
            <a:extLst>
              <a:ext uri="{FF2B5EF4-FFF2-40B4-BE49-F238E27FC236}">
                <a16:creationId xmlns:a16="http://schemas.microsoft.com/office/drawing/2014/main" id="{96473D14-5448-5F4E-8E54-ACCECFF21DBE}"/>
              </a:ext>
            </a:extLst>
          </p:cNvPr>
          <p:cNvSpPr>
            <a:spLocks noGrp="1"/>
          </p:cNvSpPr>
          <p:nvPr>
            <p:ph idx="1"/>
          </p:nvPr>
        </p:nvSpPr>
        <p:spPr/>
        <p:txBody>
          <a:bodyPr>
            <a:normAutofit fontScale="92500" lnSpcReduction="10000"/>
          </a:bodyPr>
          <a:lstStyle/>
          <a:p>
            <a:r>
              <a:rPr lang="en-US" dirty="0"/>
              <a:t>Get Zoning By-law changes at Town Meeting</a:t>
            </a:r>
          </a:p>
          <a:p>
            <a:pPr marL="0" indent="0">
              <a:buNone/>
            </a:pPr>
            <a:endParaRPr lang="en-US" dirty="0"/>
          </a:p>
          <a:p>
            <a:r>
              <a:rPr lang="en-US" dirty="0"/>
              <a:t>“Incentive Zoning” feature — reduce a project’s minimum lot area</a:t>
            </a:r>
          </a:p>
          <a:p>
            <a:pPr marL="0" indent="0">
              <a:buNone/>
            </a:pPr>
            <a:endParaRPr lang="en-US" dirty="0"/>
          </a:p>
          <a:p>
            <a:r>
              <a:rPr lang="en-US" dirty="0"/>
              <a:t>”Accessory units” in limited areas</a:t>
            </a:r>
          </a:p>
          <a:p>
            <a:pPr marL="0" indent="0">
              <a:buNone/>
            </a:pPr>
            <a:endParaRPr lang="en-US" dirty="0"/>
          </a:p>
          <a:p>
            <a:r>
              <a:rPr lang="en-US" dirty="0"/>
              <a:t>”Overlay” zoning expansion</a:t>
            </a:r>
          </a:p>
          <a:p>
            <a:pPr marL="0" indent="0">
              <a:buNone/>
            </a:pPr>
            <a:endParaRPr lang="en-US" dirty="0"/>
          </a:p>
          <a:p>
            <a:r>
              <a:rPr lang="en-US" dirty="0"/>
              <a:t>Little housing diversity with 77% single family stock </a:t>
            </a:r>
            <a:r>
              <a:rPr lang="en-US" dirty="0">
                <a:solidFill>
                  <a:srgbClr val="FF0000"/>
                </a:solidFill>
              </a:rPr>
              <a:t>→</a:t>
            </a:r>
            <a:r>
              <a:rPr lang="en-US" dirty="0"/>
              <a:t> less racial diversity … Consider more rentals and greater variety in housing stock</a:t>
            </a:r>
          </a:p>
        </p:txBody>
      </p:sp>
      <p:sp>
        <p:nvSpPr>
          <p:cNvPr id="4" name="Slide Number Placeholder 3">
            <a:extLst>
              <a:ext uri="{FF2B5EF4-FFF2-40B4-BE49-F238E27FC236}">
                <a16:creationId xmlns:a16="http://schemas.microsoft.com/office/drawing/2014/main" id="{5392EBB6-FCCF-C54C-A8E1-E10E2B60C502}"/>
              </a:ext>
            </a:extLst>
          </p:cNvPr>
          <p:cNvSpPr>
            <a:spLocks noGrp="1"/>
          </p:cNvSpPr>
          <p:nvPr>
            <p:ph type="sldNum" sz="quarter" idx="12"/>
          </p:nvPr>
        </p:nvSpPr>
        <p:spPr/>
        <p:txBody>
          <a:bodyPr/>
          <a:lstStyle/>
          <a:p>
            <a:fld id="{569D96D3-7FFA-C840-9426-59D20923E625}" type="slidenum">
              <a:rPr lang="en-US" smtClean="0"/>
              <a:t>6</a:t>
            </a:fld>
            <a:endParaRPr lang="en-US" dirty="0"/>
          </a:p>
        </p:txBody>
      </p:sp>
    </p:spTree>
    <p:extLst>
      <p:ext uri="{BB962C8B-B14F-4D97-AF65-F5344CB8AC3E}">
        <p14:creationId xmlns:p14="http://schemas.microsoft.com/office/powerpoint/2010/main" val="131319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641E5-A17B-E94A-9FDE-08572E99E519}"/>
              </a:ext>
            </a:extLst>
          </p:cNvPr>
          <p:cNvSpPr>
            <a:spLocks noGrp="1"/>
          </p:cNvSpPr>
          <p:nvPr>
            <p:ph type="title"/>
          </p:nvPr>
        </p:nvSpPr>
        <p:spPr/>
        <p:txBody>
          <a:bodyPr/>
          <a:lstStyle/>
          <a:p>
            <a:r>
              <a:rPr lang="en-US" dirty="0"/>
              <a:t>Consider Actions to Make MHD More Welcoming to People of Color</a:t>
            </a:r>
          </a:p>
        </p:txBody>
      </p:sp>
      <p:sp>
        <p:nvSpPr>
          <p:cNvPr id="3" name="Content Placeholder 2">
            <a:extLst>
              <a:ext uri="{FF2B5EF4-FFF2-40B4-BE49-F238E27FC236}">
                <a16:creationId xmlns:a16="http://schemas.microsoft.com/office/drawing/2014/main" id="{A0788F95-A61A-AE49-841E-31B4C8543DA7}"/>
              </a:ext>
            </a:extLst>
          </p:cNvPr>
          <p:cNvSpPr>
            <a:spLocks noGrp="1"/>
          </p:cNvSpPr>
          <p:nvPr>
            <p:ph idx="1"/>
          </p:nvPr>
        </p:nvSpPr>
        <p:spPr/>
        <p:txBody>
          <a:bodyPr/>
          <a:lstStyle/>
          <a:p>
            <a:r>
              <a:rPr lang="en-US" dirty="0"/>
              <a:t>A few years ago, not a peep during Black History Month. . . HOWEVER now Selectmen convened MHD Coalition with regular meetings, and for example, a robust Black History Month in 2021</a:t>
            </a:r>
          </a:p>
          <a:p>
            <a:r>
              <a:rPr lang="en-US" dirty="0"/>
              <a:t>A few years ago, then-Schools Supt. Perry and her enablers declined to embrace overtures from MRJT about equity and METCO . . . HOWEVER significantly better now </a:t>
            </a:r>
          </a:p>
          <a:p>
            <a:r>
              <a:rPr lang="en-US" dirty="0"/>
              <a:t>What a welcoming symbol it would be for a building to be named after an African American . . .  WAIT, Emily Barron proposed that and the School Committee voted the Lucretia and Joseph Brown School … next up: Curriculum improvements about People of Color</a:t>
            </a:r>
          </a:p>
        </p:txBody>
      </p:sp>
      <p:sp>
        <p:nvSpPr>
          <p:cNvPr id="4" name="Slide Number Placeholder 3">
            <a:extLst>
              <a:ext uri="{FF2B5EF4-FFF2-40B4-BE49-F238E27FC236}">
                <a16:creationId xmlns:a16="http://schemas.microsoft.com/office/drawing/2014/main" id="{2C91E593-288B-284F-9FE6-56C1EB9C1F95}"/>
              </a:ext>
            </a:extLst>
          </p:cNvPr>
          <p:cNvSpPr>
            <a:spLocks noGrp="1"/>
          </p:cNvSpPr>
          <p:nvPr>
            <p:ph type="sldNum" sz="quarter" idx="12"/>
          </p:nvPr>
        </p:nvSpPr>
        <p:spPr/>
        <p:txBody>
          <a:bodyPr/>
          <a:lstStyle/>
          <a:p>
            <a:fld id="{569D96D3-7FFA-C840-9426-59D20923E625}" type="slidenum">
              <a:rPr lang="en-US" smtClean="0"/>
              <a:t>7</a:t>
            </a:fld>
            <a:endParaRPr lang="en-US" dirty="0"/>
          </a:p>
        </p:txBody>
      </p:sp>
    </p:spTree>
    <p:extLst>
      <p:ext uri="{BB962C8B-B14F-4D97-AF65-F5344CB8AC3E}">
        <p14:creationId xmlns:p14="http://schemas.microsoft.com/office/powerpoint/2010/main" val="3868100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3AC4-E0EB-A248-8435-851BD9832992}"/>
              </a:ext>
            </a:extLst>
          </p:cNvPr>
          <p:cNvSpPr>
            <a:spLocks noGrp="1"/>
          </p:cNvSpPr>
          <p:nvPr>
            <p:ph type="title"/>
          </p:nvPr>
        </p:nvSpPr>
        <p:spPr/>
        <p:txBody>
          <a:bodyPr/>
          <a:lstStyle/>
          <a:p>
            <a:r>
              <a:rPr lang="en-US" dirty="0"/>
              <a:t>Consider </a:t>
            </a:r>
            <a:r>
              <a:rPr lang="en-US" dirty="0">
                <a:solidFill>
                  <a:srgbClr val="FF0000"/>
                </a:solidFill>
              </a:rPr>
              <a:t>More </a:t>
            </a:r>
            <a:r>
              <a:rPr lang="en-US" dirty="0"/>
              <a:t>Actions to Make MHD More Welcoming to People of Color</a:t>
            </a:r>
          </a:p>
        </p:txBody>
      </p:sp>
      <p:sp>
        <p:nvSpPr>
          <p:cNvPr id="3" name="Content Placeholder 2">
            <a:extLst>
              <a:ext uri="{FF2B5EF4-FFF2-40B4-BE49-F238E27FC236}">
                <a16:creationId xmlns:a16="http://schemas.microsoft.com/office/drawing/2014/main" id="{80EE946F-9314-6847-8D39-D82EEE5C206F}"/>
              </a:ext>
            </a:extLst>
          </p:cNvPr>
          <p:cNvSpPr>
            <a:spLocks noGrp="1"/>
          </p:cNvSpPr>
          <p:nvPr>
            <p:ph idx="1"/>
          </p:nvPr>
        </p:nvSpPr>
        <p:spPr/>
        <p:txBody>
          <a:bodyPr>
            <a:normAutofit fontScale="92500" lnSpcReduction="10000"/>
          </a:bodyPr>
          <a:lstStyle/>
          <a:p>
            <a:r>
              <a:rPr lang="en-US" dirty="0"/>
              <a:t>Events and Presentations central to People of Color</a:t>
            </a:r>
          </a:p>
          <a:p>
            <a:pPr lvl="1"/>
            <a:r>
              <a:rPr lang="en-US" sz="3000" dirty="0"/>
              <a:t>MRJT pursues annually with noted speaker in big auditorium</a:t>
            </a:r>
          </a:p>
          <a:p>
            <a:pPr lvl="1"/>
            <a:r>
              <a:rPr lang="en-US" sz="3000" dirty="0"/>
              <a:t>AND HEY, that’s what UUCM has been doing in their activities, like today!   Thank you, UUCM!</a:t>
            </a:r>
          </a:p>
          <a:p>
            <a:pPr marL="457200" lvl="1" indent="0">
              <a:buNone/>
            </a:pPr>
            <a:endParaRPr lang="en-US" sz="3000" dirty="0"/>
          </a:p>
          <a:p>
            <a:r>
              <a:rPr lang="en-US" dirty="0"/>
              <a:t>A TRUE OPPORTUNITY IF FOLKS </a:t>
            </a:r>
            <a:r>
              <a:rPr lang="en-US" b="1" dirty="0">
                <a:solidFill>
                  <a:srgbClr val="FF0000"/>
                </a:solidFill>
              </a:rPr>
              <a:t>REALLY</a:t>
            </a:r>
            <a:r>
              <a:rPr lang="en-US" dirty="0"/>
              <a:t> WANT TO GET INVOLVED:</a:t>
            </a:r>
          </a:p>
          <a:p>
            <a:pPr marL="0" indent="0" algn="ctr">
              <a:buNone/>
            </a:pPr>
            <a:r>
              <a:rPr lang="en-US" b="1" dirty="0">
                <a:solidFill>
                  <a:srgbClr val="FF0000"/>
                </a:solidFill>
              </a:rPr>
              <a:t>Revive the dormant non-profit, Connections  Program, Inc.  </a:t>
            </a:r>
          </a:p>
          <a:p>
            <a:pPr marL="0" indent="0">
              <a:buNone/>
            </a:pPr>
            <a:r>
              <a:rPr lang="en-US" dirty="0"/>
              <a:t>Their mission is: “will strive to create affordable housing opportunities for people of diverse backgrounds who wish to live in MHD.  Connections will be made in order to support low- and moderate-income people</a:t>
            </a:r>
            <a:r>
              <a:rPr lang="en-US" b="1" dirty="0"/>
              <a:t>;</a:t>
            </a:r>
            <a:r>
              <a:rPr lang="en-US" dirty="0"/>
              <a:t> foster a sense of community and encourage diversity in MHD.  *</a:t>
            </a:r>
            <a:r>
              <a:rPr lang="en-US" i="1" dirty="0"/>
              <a:t>Contact Lou if interested*</a:t>
            </a:r>
          </a:p>
        </p:txBody>
      </p:sp>
      <p:sp>
        <p:nvSpPr>
          <p:cNvPr id="4" name="Slide Number Placeholder 3">
            <a:extLst>
              <a:ext uri="{FF2B5EF4-FFF2-40B4-BE49-F238E27FC236}">
                <a16:creationId xmlns:a16="http://schemas.microsoft.com/office/drawing/2014/main" id="{DC396387-AFBD-9541-81E6-6976193FB6E4}"/>
              </a:ext>
            </a:extLst>
          </p:cNvPr>
          <p:cNvSpPr>
            <a:spLocks noGrp="1"/>
          </p:cNvSpPr>
          <p:nvPr>
            <p:ph type="sldNum" sz="quarter" idx="12"/>
          </p:nvPr>
        </p:nvSpPr>
        <p:spPr/>
        <p:txBody>
          <a:bodyPr/>
          <a:lstStyle/>
          <a:p>
            <a:fld id="{569D96D3-7FFA-C840-9426-59D20923E625}" type="slidenum">
              <a:rPr lang="en-US" smtClean="0"/>
              <a:t>8</a:t>
            </a:fld>
            <a:endParaRPr lang="en-US" dirty="0"/>
          </a:p>
        </p:txBody>
      </p:sp>
    </p:spTree>
    <p:extLst>
      <p:ext uri="{BB962C8B-B14F-4D97-AF65-F5344CB8AC3E}">
        <p14:creationId xmlns:p14="http://schemas.microsoft.com/office/powerpoint/2010/main" val="420445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CA81E-E87A-B64A-875F-0C48C7B7B3AA}"/>
              </a:ext>
            </a:extLst>
          </p:cNvPr>
          <p:cNvSpPr>
            <a:spLocks noGrp="1"/>
          </p:cNvSpPr>
          <p:nvPr>
            <p:ph type="title"/>
          </p:nvPr>
        </p:nvSpPr>
        <p:spPr/>
        <p:txBody>
          <a:bodyPr>
            <a:normAutofit/>
          </a:bodyPr>
          <a:lstStyle/>
          <a:p>
            <a:r>
              <a:rPr lang="en-US" dirty="0"/>
              <a:t>The Wider Picture . . . </a:t>
            </a:r>
            <a:br>
              <a:rPr lang="en-US" dirty="0"/>
            </a:br>
            <a:r>
              <a:rPr lang="en-US" dirty="0"/>
              <a:t>Consider Steps for You Personally</a:t>
            </a:r>
          </a:p>
        </p:txBody>
      </p:sp>
      <p:sp>
        <p:nvSpPr>
          <p:cNvPr id="3" name="Content Placeholder 2">
            <a:extLst>
              <a:ext uri="{FF2B5EF4-FFF2-40B4-BE49-F238E27FC236}">
                <a16:creationId xmlns:a16="http://schemas.microsoft.com/office/drawing/2014/main" id="{52342EE0-595F-254C-831D-577D0E8C2F50}"/>
              </a:ext>
            </a:extLst>
          </p:cNvPr>
          <p:cNvSpPr>
            <a:spLocks noGrp="1"/>
          </p:cNvSpPr>
          <p:nvPr>
            <p:ph idx="1"/>
          </p:nvPr>
        </p:nvSpPr>
        <p:spPr/>
        <p:txBody>
          <a:bodyPr/>
          <a:lstStyle/>
          <a:p>
            <a:r>
              <a:rPr lang="en-US" dirty="0"/>
              <a:t>A town election is coming up June 22 . . . Some (but not all) Selectman candidates say “I support affordable housing”.  BUT, that’s  same as “I support motherhood &amp; apple pie”. BETTER QUESTIONS: Use info from today to ask, “Support Town Funds for Aff. Housing Trust?” “Support CPA to give regular stream of funds to Aff. Housing?”  “Support Zoning Changes?” Should answer YES to all above!</a:t>
            </a:r>
          </a:p>
          <a:p>
            <a:r>
              <a:rPr lang="en-US" dirty="0"/>
              <a:t>Take advantage of opportunities to increase skill and comfort in cross-racial communication, e.g., Conversations on Race, co-sponsored by MRJT and Abbot Library . . . third Monday monthly.   Other opportunities?</a:t>
            </a:r>
          </a:p>
        </p:txBody>
      </p:sp>
      <p:sp>
        <p:nvSpPr>
          <p:cNvPr id="4" name="Slide Number Placeholder 3">
            <a:extLst>
              <a:ext uri="{FF2B5EF4-FFF2-40B4-BE49-F238E27FC236}">
                <a16:creationId xmlns:a16="http://schemas.microsoft.com/office/drawing/2014/main" id="{C3F58597-CD69-6F48-AA2D-F12FD27738DF}"/>
              </a:ext>
            </a:extLst>
          </p:cNvPr>
          <p:cNvSpPr>
            <a:spLocks noGrp="1"/>
          </p:cNvSpPr>
          <p:nvPr>
            <p:ph type="sldNum" sz="quarter" idx="12"/>
          </p:nvPr>
        </p:nvSpPr>
        <p:spPr/>
        <p:txBody>
          <a:bodyPr/>
          <a:lstStyle/>
          <a:p>
            <a:fld id="{569D96D3-7FFA-C840-9426-59D20923E625}" type="slidenum">
              <a:rPr lang="en-US" smtClean="0"/>
              <a:t>9</a:t>
            </a:fld>
            <a:endParaRPr lang="en-US" dirty="0"/>
          </a:p>
        </p:txBody>
      </p:sp>
    </p:spTree>
    <p:extLst>
      <p:ext uri="{BB962C8B-B14F-4D97-AF65-F5344CB8AC3E}">
        <p14:creationId xmlns:p14="http://schemas.microsoft.com/office/powerpoint/2010/main" val="3399074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849</Words>
  <Application>Microsoft Macintosh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The Wider Picture: Themes in Marblehead Deserving Focus —   In the Housing Production Plan and Otherwise  </vt:lpstr>
      <vt:lpstr>The Wider Picture: Themes in Marblehead Deserving Focus —   Housing Production Plan Goals</vt:lpstr>
      <vt:lpstr>The Wider Picture: Themes in Marblehead Deserving Focus —   In the Housing Production Plan and Otherwise</vt:lpstr>
      <vt:lpstr>The Wider Picture . . .  How About Considering:</vt:lpstr>
      <vt:lpstr>Consider Policy Adjustments</vt:lpstr>
      <vt:lpstr>Consider More Policy Adjustments</vt:lpstr>
      <vt:lpstr>Consider Actions to Make MHD More Welcoming to People of Color</vt:lpstr>
      <vt:lpstr>Consider More Actions to Make MHD More Welcoming to People of Color</vt:lpstr>
      <vt:lpstr>The Wider Picture . . .  Consider Steps for You Personally</vt:lpstr>
      <vt:lpstr>The Wider Picture . . .  How About Considering: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Bigger Picture: Themes in Marblehead Deserving Focus —   In the Housing Production Plan and Otherwise  </dc:title>
  <dc:creator>L Meyi</dc:creator>
  <cp:lastModifiedBy>L Meyi</cp:lastModifiedBy>
  <cp:revision>35</cp:revision>
  <cp:lastPrinted>2021-06-06T05:34:41Z</cp:lastPrinted>
  <dcterms:created xsi:type="dcterms:W3CDTF">2021-06-06T03:25:25Z</dcterms:created>
  <dcterms:modified xsi:type="dcterms:W3CDTF">2021-06-06T12:16:22Z</dcterms:modified>
</cp:coreProperties>
</file>